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2" r:id="rId4"/>
    <p:sldId id="284" r:id="rId5"/>
    <p:sldId id="283" r:id="rId6"/>
    <p:sldId id="285" r:id="rId7"/>
    <p:sldId id="291" r:id="rId8"/>
    <p:sldId id="286" r:id="rId9"/>
    <p:sldId id="287" r:id="rId10"/>
    <p:sldId id="289" r:id="rId11"/>
    <p:sldId id="290" r:id="rId12"/>
    <p:sldId id="288" r:id="rId13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5E4"/>
          </a:solidFill>
        </a:fill>
      </a:tcStyle>
    </a:wholeTbl>
    <a:band2H>
      <a:tcTxStyle/>
      <a:tcStyle>
        <a:tcBdr/>
        <a:fill>
          <a:solidFill>
            <a:srgbClr val="E7EB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8CC"/>
          </a:solidFill>
        </a:fill>
      </a:tcStyle>
    </a:wholeTbl>
    <a:band2H>
      <a:tcTxStyle/>
      <a:tcStyle>
        <a:tcBdr/>
        <a:fill>
          <a:solidFill>
            <a:srgbClr val="ED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30" autoAdjust="0"/>
  </p:normalViewPr>
  <p:slideViewPr>
    <p:cSldViewPr snapToGrid="0">
      <p:cViewPr varScale="1">
        <p:scale>
          <a:sx n="82" d="100"/>
          <a:sy n="82" d="100"/>
        </p:scale>
        <p:origin x="1205" y="7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4339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30600" y="3949700"/>
            <a:ext cx="5558830" cy="93980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3556000" y="4559300"/>
            <a:ext cx="3471317" cy="18182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100">
                <a:solidFill>
                  <a:srgbClr val="60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100">
                <a:solidFill>
                  <a:srgbClr val="60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100">
                <a:solidFill>
                  <a:srgbClr val="60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100">
                <a:solidFill>
                  <a:srgbClr val="60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100">
                <a:solidFill>
                  <a:srgbClr val="60616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7226300" y="6343650"/>
            <a:ext cx="2311400" cy="368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95300" y="528637"/>
            <a:ext cx="76073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9349918" y="6438900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9118600" cy="434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/>
        </p:nvSpPr>
        <p:spPr>
          <a:xfrm>
            <a:off x="6007100" y="6438900"/>
            <a:ext cx="313690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sldNum="0" hdr="0" ftr="0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F59E1A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59999" marR="0" indent="-359999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1pPr>
      <a:lvl2pPr marL="1182857" marR="0" indent="-462857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✓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2pPr>
      <a:lvl3pPr marL="1980000" marR="0" indent="-54000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-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3pPr>
      <a:lvl4pPr marL="1980000" marR="0" indent="-54000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✓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4pPr>
      <a:lvl5pPr marL="1980000" marR="0" indent="-54000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✓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5pPr>
      <a:lvl6pPr marL="2594610" marR="0" indent="-30861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6pPr>
      <a:lvl7pPr marL="3051810" marR="0" indent="-30861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7pPr>
      <a:lvl8pPr marL="3509009" marR="0" indent="-308609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8pPr>
      <a:lvl9pPr marL="3966209" marR="0" indent="-308609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717372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wikey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Informat &amp; </a:t>
            </a:r>
            <a:r>
              <a:rPr lang="nl-BE" dirty="0" err="1"/>
              <a:t>Twikey</a:t>
            </a:r>
            <a:endParaRPr lang="nl-BE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Domiciliemandaten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Ouder kan online mandaat afsluiten (optie </a:t>
            </a:r>
            <a:r>
              <a:rPr lang="nl-BE" b="1" dirty="0"/>
              <a:t>Automatisch</a:t>
            </a:r>
            <a:r>
              <a:rPr lang="nl-BE" dirty="0"/>
              <a:t>)</a:t>
            </a:r>
          </a:p>
          <a:p>
            <a:r>
              <a:rPr lang="nl-BE" dirty="0"/>
              <a:t>Inningen worden via </a:t>
            </a:r>
            <a:r>
              <a:rPr lang="nl-BE" dirty="0" err="1"/>
              <a:t>Twikey</a:t>
            </a:r>
            <a:r>
              <a:rPr lang="nl-BE" dirty="0"/>
              <a:t> naar de bank gestuurd (geen domiciliebestanden meer maken in </a:t>
            </a:r>
            <a:r>
              <a:rPr lang="nl-BE" dirty="0" err="1"/>
              <a:t>iRekeningen</a:t>
            </a:r>
            <a:r>
              <a:rPr lang="nl-BE" dirty="0"/>
              <a:t>)</a:t>
            </a:r>
          </a:p>
          <a:p>
            <a:r>
              <a:rPr lang="nl-BE" dirty="0"/>
              <a:t>Migratie van bestaande mandaten naar </a:t>
            </a:r>
            <a:r>
              <a:rPr lang="nl-BE" dirty="0" err="1"/>
              <a:t>Twikey</a:t>
            </a:r>
            <a:r>
              <a:rPr lang="nl-BE" dirty="0"/>
              <a:t> via export</a:t>
            </a:r>
          </a:p>
          <a:p>
            <a:r>
              <a:rPr lang="nl-BE" dirty="0"/>
              <a:t>Terugkoppeling van </a:t>
            </a:r>
            <a:r>
              <a:rPr lang="nl-BE" dirty="0" err="1"/>
              <a:t>Twikey</a:t>
            </a:r>
            <a:r>
              <a:rPr lang="nl-BE" dirty="0"/>
              <a:t> mandaten naar Informat om aangepaste PDF en e-mail te kunnen sturen als persoon mandaat heeft.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95310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Domiciliemandaten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Melding in de e-mail</a:t>
            </a:r>
            <a:br>
              <a:rPr lang="nl-BE" dirty="0"/>
            </a:br>
            <a:r>
              <a:rPr lang="nl-BE" dirty="0"/>
              <a:t>dat bedrag via domiciliëring</a:t>
            </a:r>
            <a:br>
              <a:rPr lang="nl-BE" dirty="0"/>
            </a:br>
            <a:r>
              <a:rPr lang="nl-BE" dirty="0"/>
              <a:t>betaald zal worden</a:t>
            </a:r>
          </a:p>
          <a:p>
            <a:r>
              <a:rPr lang="nl-BE" dirty="0"/>
              <a:t>Label is “Via bank” </a:t>
            </a:r>
            <a:br>
              <a:rPr lang="nl-BE" dirty="0"/>
            </a:br>
            <a:r>
              <a:rPr lang="nl-BE" dirty="0" err="1"/>
              <a:t>ipv</a:t>
            </a:r>
            <a:r>
              <a:rPr lang="nl-BE" dirty="0"/>
              <a:t> “Betaal nu”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4A7A6-139F-4C40-95ED-83A2FC4BEF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54600" y="1411366"/>
            <a:ext cx="4712781" cy="532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71117F-8850-43D5-BBED-FB2EE4B294AF}"/>
              </a:ext>
            </a:extLst>
          </p:cNvPr>
          <p:cNvSpPr/>
          <p:nvPr/>
        </p:nvSpPr>
        <p:spPr>
          <a:xfrm>
            <a:off x="6018259" y="5446634"/>
            <a:ext cx="2983127" cy="86406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00F10-B2B9-40B6-8D82-196E85DF47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2100" y="4031604"/>
            <a:ext cx="3088940" cy="270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D82A53A9-08FE-4B3F-8405-A75DFA6D4830}"/>
              </a:ext>
            </a:extLst>
          </p:cNvPr>
          <p:cNvSpPr/>
          <p:nvPr/>
        </p:nvSpPr>
        <p:spPr>
          <a:xfrm>
            <a:off x="3212983" y="5855516"/>
            <a:ext cx="2097248" cy="473847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18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Afpunten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Download codabestanden bij </a:t>
            </a:r>
            <a:r>
              <a:rPr lang="nl-BE" dirty="0" err="1"/>
              <a:t>Twikey</a:t>
            </a:r>
            <a:r>
              <a:rPr lang="nl-BE" dirty="0"/>
              <a:t> om rekeningen af te punten in boekhoudpakket of </a:t>
            </a:r>
            <a:r>
              <a:rPr lang="nl-BE" dirty="0" err="1"/>
              <a:t>iRekeningen</a:t>
            </a:r>
            <a:endParaRPr lang="nl-BE" dirty="0"/>
          </a:p>
          <a:p>
            <a:r>
              <a:rPr lang="nl-BE" dirty="0"/>
              <a:t>Aparte bestanden voor betaallinks &amp; </a:t>
            </a:r>
            <a:r>
              <a:rPr lang="nl-BE" dirty="0" err="1"/>
              <a:t>domiciliëringen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E5065-56EB-4580-B12B-6308AD268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3757" y="3268767"/>
            <a:ext cx="7370143" cy="32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047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is </a:t>
            </a:r>
            <a:r>
              <a:rPr lang="nl-BE" dirty="0" err="1"/>
              <a:t>Twikey</a:t>
            </a:r>
            <a:r>
              <a:rPr lang="nl-B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Twikey</a:t>
            </a:r>
            <a:r>
              <a:rPr lang="en-GB" dirty="0"/>
              <a:t> </a:t>
            </a:r>
            <a:r>
              <a:rPr lang="en-GB" dirty="0" err="1"/>
              <a:t>biedt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waaier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betaaloplossingen</a:t>
            </a:r>
            <a:endParaRPr lang="en-GB" dirty="0"/>
          </a:p>
          <a:p>
            <a:r>
              <a:rPr lang="en-GB" dirty="0"/>
              <a:t>Focus op </a:t>
            </a:r>
            <a:r>
              <a:rPr lang="en-GB" dirty="0" err="1"/>
              <a:t>betaalgemak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efficiëntie</a:t>
            </a:r>
            <a:endParaRPr lang="en-GB" dirty="0"/>
          </a:p>
          <a:p>
            <a:r>
              <a:rPr lang="en-GB" dirty="0"/>
              <a:t>Online </a:t>
            </a:r>
            <a:r>
              <a:rPr lang="en-GB" dirty="0" err="1"/>
              <a:t>domiciliëringsmandaten</a:t>
            </a:r>
            <a:endParaRPr lang="en-GB" dirty="0"/>
          </a:p>
          <a:p>
            <a:r>
              <a:rPr lang="en-GB" dirty="0"/>
              <a:t>Online </a:t>
            </a:r>
            <a:r>
              <a:rPr lang="en-GB" dirty="0" err="1"/>
              <a:t>betaallinks</a:t>
            </a:r>
            <a:endParaRPr lang="en-GB" dirty="0"/>
          </a:p>
          <a:p>
            <a:r>
              <a:rPr lang="en-GB" dirty="0">
                <a:hlinkClick r:id="rId2"/>
              </a:rPr>
              <a:t>www.twikey.be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27" y="6510352"/>
            <a:ext cx="1000000" cy="238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4BE73-3522-4048-BED3-DBDA27B7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98" y="414009"/>
            <a:ext cx="2184461" cy="81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D3825-BDBA-46CF-8B94-F57FF21C1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998" y="2972719"/>
            <a:ext cx="5653248" cy="37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078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Waaier aan betaaloplossingen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7" y="6510352"/>
            <a:ext cx="1000000" cy="238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55E5D-D670-47C8-8090-0ED45866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62" y="1484903"/>
            <a:ext cx="7661438" cy="45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25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werkt onze koppeling?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7" y="6510352"/>
            <a:ext cx="1000000" cy="23809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2B556E-5419-42AD-BEA2-CDD1DC6BDD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42" y="1379954"/>
            <a:ext cx="5612672" cy="494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3818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Onboarding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School wordt klant bij </a:t>
            </a:r>
            <a:r>
              <a:rPr lang="nl-BE" dirty="0" err="1"/>
              <a:t>Twikey</a:t>
            </a:r>
            <a:endParaRPr lang="nl-BE" dirty="0"/>
          </a:p>
          <a:p>
            <a:r>
              <a:rPr lang="nl-BE" dirty="0"/>
              <a:t>School stelt in </a:t>
            </a:r>
            <a:r>
              <a:rPr lang="nl-BE" dirty="0" err="1"/>
              <a:t>iRekeningen</a:t>
            </a:r>
            <a:r>
              <a:rPr lang="nl-BE" dirty="0"/>
              <a:t> zelf de </a:t>
            </a:r>
            <a:r>
              <a:rPr lang="nl-BE" dirty="0" err="1"/>
              <a:t>Twikey</a:t>
            </a:r>
            <a:r>
              <a:rPr lang="nl-BE" dirty="0"/>
              <a:t> koppeling in per </a:t>
            </a:r>
            <a:r>
              <a:rPr lang="nl-BE" dirty="0" err="1"/>
              <a:t>layout</a:t>
            </a:r>
            <a:r>
              <a:rPr lang="nl-BE" dirty="0"/>
              <a:t>:</a:t>
            </a:r>
          </a:p>
          <a:p>
            <a:r>
              <a:rPr lang="nl-BE" dirty="0"/>
              <a:t>Elk type rekeninggroep</a:t>
            </a:r>
          </a:p>
          <a:p>
            <a:pPr lvl="1"/>
            <a:r>
              <a:rPr lang="nl-BE" dirty="0"/>
              <a:t>Leerlingen</a:t>
            </a:r>
          </a:p>
          <a:p>
            <a:pPr lvl="1"/>
            <a:r>
              <a:rPr lang="nl-BE" dirty="0"/>
              <a:t>Personeel</a:t>
            </a:r>
          </a:p>
          <a:p>
            <a:pPr lvl="1"/>
            <a:r>
              <a:rPr lang="nl-BE" dirty="0"/>
              <a:t>Internen</a:t>
            </a:r>
          </a:p>
          <a:p>
            <a:pPr lvl="1"/>
            <a:r>
              <a:rPr lang="nl-BE" dirty="0"/>
              <a:t>Registratie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3073A-5D66-4D28-9315-0ACBC3716CC7}"/>
              </a:ext>
            </a:extLst>
          </p:cNvPr>
          <p:cNvPicPr/>
          <p:nvPr/>
        </p:nvPicPr>
        <p:blipFill rotWithShape="1">
          <a:blip r:embed="rId2"/>
          <a:srcRect t="45835"/>
          <a:stretch/>
        </p:blipFill>
        <p:spPr bwMode="auto">
          <a:xfrm>
            <a:off x="4777124" y="2743201"/>
            <a:ext cx="4106816" cy="3103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3A6E52-F02B-40F1-9D30-BD0B69F2453F}"/>
              </a:ext>
            </a:extLst>
          </p:cNvPr>
          <p:cNvSpPr/>
          <p:nvPr/>
        </p:nvSpPr>
        <p:spPr>
          <a:xfrm>
            <a:off x="4672668" y="4047689"/>
            <a:ext cx="1895911" cy="189591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2313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Publiceren rekeningen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School publiceert </a:t>
            </a:r>
            <a:r>
              <a:rPr lang="nl-BE" dirty="0" err="1"/>
              <a:t>doorgeboekte</a:t>
            </a:r>
            <a:r>
              <a:rPr lang="nl-BE" dirty="0"/>
              <a:t> rekeningen naar </a:t>
            </a:r>
            <a:r>
              <a:rPr lang="nl-BE" dirty="0" err="1"/>
              <a:t>Twikey</a:t>
            </a:r>
            <a:r>
              <a:rPr lang="nl-BE" dirty="0"/>
              <a:t> om een betaallink te maken (Rekeningen &gt; Publiceren &gt; </a:t>
            </a:r>
            <a:r>
              <a:rPr lang="nl-BE" dirty="0" err="1"/>
              <a:t>Twikey</a:t>
            </a:r>
            <a:r>
              <a:rPr lang="nl-BE" dirty="0"/>
              <a:t>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D18F9-271F-4DF5-B22F-226510E64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311" y="2592198"/>
            <a:ext cx="7705601" cy="38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48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Rekeningen mailen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School stuurt de rekeningen via e-mail zoals vandaag: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Beveiliging dat rekeningen zonder betaallink niet verstuurd kunnen worden als </a:t>
            </a:r>
            <a:r>
              <a:rPr lang="nl-BE" dirty="0" err="1"/>
              <a:t>Twikey</a:t>
            </a:r>
            <a:r>
              <a:rPr lang="nl-BE" dirty="0"/>
              <a:t> actief is</a:t>
            </a:r>
          </a:p>
          <a:p>
            <a:r>
              <a:rPr lang="nl-BE" dirty="0"/>
              <a:t>Geen betaallink voor:</a:t>
            </a:r>
          </a:p>
          <a:p>
            <a:pPr lvl="1"/>
            <a:r>
              <a:rPr lang="nl-BE" dirty="0"/>
              <a:t>creditnota’s</a:t>
            </a:r>
          </a:p>
          <a:p>
            <a:pPr lvl="1"/>
            <a:r>
              <a:rPr lang="nl-BE" dirty="0"/>
              <a:t>rekeningen met bedrag &lt;=0 </a:t>
            </a:r>
          </a:p>
          <a:p>
            <a:pPr lvl="1"/>
            <a:r>
              <a:rPr lang="nl-BE" dirty="0"/>
              <a:t>rappels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1D3EC-B0B5-4CBA-BF41-57523F1032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30434" y="3959472"/>
            <a:ext cx="3597712" cy="1791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DEF009-819B-43F9-BDE9-FB3B526D52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20294" y="2122631"/>
            <a:ext cx="3287559" cy="98505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89C1A79-9453-4BE9-B1D3-09F9C16BF78D}"/>
              </a:ext>
            </a:extLst>
          </p:cNvPr>
          <p:cNvSpPr/>
          <p:nvPr/>
        </p:nvSpPr>
        <p:spPr>
          <a:xfrm>
            <a:off x="4764947" y="2323708"/>
            <a:ext cx="870692" cy="83898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3500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Rekeningen mailen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Betaallink wordt </a:t>
            </a:r>
            <a:br>
              <a:rPr lang="nl-BE" dirty="0"/>
            </a:br>
            <a:r>
              <a:rPr lang="nl-BE" dirty="0"/>
              <a:t>automatisch ingevoegd</a:t>
            </a:r>
          </a:p>
          <a:p>
            <a:r>
              <a:rPr lang="nl-BE" dirty="0"/>
              <a:t>Bedrag = openstaand </a:t>
            </a:r>
            <a:br>
              <a:rPr lang="nl-BE" dirty="0"/>
            </a:br>
            <a:r>
              <a:rPr lang="nl-BE" dirty="0"/>
              <a:t>bedrag bij publiceren</a:t>
            </a:r>
          </a:p>
          <a:p>
            <a:r>
              <a:rPr lang="nl-BE" dirty="0"/>
              <a:t>“Betaal nu” opent</a:t>
            </a:r>
            <a:br>
              <a:rPr lang="nl-BE" dirty="0"/>
            </a:br>
            <a:r>
              <a:rPr lang="nl-BE" dirty="0"/>
              <a:t>Betaalpagina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9A939-E4E5-4FF8-A5D5-94069C382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84851" y="1375047"/>
            <a:ext cx="4761819" cy="530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4CF4C64-EA87-49A4-AC78-E39F20A5D665}"/>
              </a:ext>
            </a:extLst>
          </p:cNvPr>
          <p:cNvSpPr/>
          <p:nvPr/>
        </p:nvSpPr>
        <p:spPr>
          <a:xfrm>
            <a:off x="6291743" y="4433452"/>
            <a:ext cx="1895911" cy="189591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90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Betaalpagina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Betaalpagina van </a:t>
            </a:r>
            <a:r>
              <a:rPr lang="nl-BE" dirty="0" err="1"/>
              <a:t>Twikey</a:t>
            </a:r>
            <a:endParaRPr lang="nl-BE" dirty="0"/>
          </a:p>
          <a:p>
            <a:r>
              <a:rPr lang="nl-BE" dirty="0"/>
              <a:t>Betaalopties door school</a:t>
            </a:r>
            <a:br>
              <a:rPr lang="nl-BE" dirty="0"/>
            </a:br>
            <a:r>
              <a:rPr lang="nl-BE" dirty="0"/>
              <a:t>te bepalen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1E599-4ABC-4A5B-B779-EE7C7E8AF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8236" y="1530033"/>
            <a:ext cx="4935664" cy="441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7409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476B1"/>
      </a:accent1>
      <a:accent2>
        <a:srgbClr val="EC9939"/>
      </a:accent2>
      <a:accent3>
        <a:srgbClr val="8EC02F"/>
      </a:accent3>
      <a:accent4>
        <a:srgbClr val="141313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476B1"/>
      </a:accent1>
      <a:accent2>
        <a:srgbClr val="EC9939"/>
      </a:accent2>
      <a:accent3>
        <a:srgbClr val="8EC02F"/>
      </a:accent3>
      <a:accent4>
        <a:srgbClr val="141313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204</Words>
  <Application>Microsoft Office PowerPoint</Application>
  <PresentationFormat>A4 Paper (210x297 mm)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Informat &amp; Twikey</vt:lpstr>
      <vt:lpstr>Wie is Twikey?</vt:lpstr>
      <vt:lpstr>Waaier aan betaaloplossingen</vt:lpstr>
      <vt:lpstr>Hoe werkt onze koppeling?</vt:lpstr>
      <vt:lpstr>Onboarding</vt:lpstr>
      <vt:lpstr>Publiceren rekeningen</vt:lpstr>
      <vt:lpstr>Rekeningen mailen</vt:lpstr>
      <vt:lpstr>Rekeningen mailen</vt:lpstr>
      <vt:lpstr>Betaalpagina</vt:lpstr>
      <vt:lpstr>Domiciliemandaten</vt:lpstr>
      <vt:lpstr>Domiciliemandaten</vt:lpstr>
      <vt:lpstr>Afpunten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Informat: looking forward to 2017</dc:title>
  <dc:creator>Siegfried van Haesevelde</dc:creator>
  <cp:lastModifiedBy>Katrien Demaeght</cp:lastModifiedBy>
  <cp:revision>84</cp:revision>
  <dcterms:modified xsi:type="dcterms:W3CDTF">2020-07-03T09:32:58Z</dcterms:modified>
</cp:coreProperties>
</file>